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embeddedFontLst>
    <p:embeddedFont>
      <p:font typeface="Economica"/>
      <p:regular r:id="rId30"/>
      <p:bold r:id="rId31"/>
      <p:italic r:id="rId32"/>
      <p:boldItalic r:id="rId33"/>
    </p:embeddedFont>
    <p:embeddedFont>
      <p:font typeface="Open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Economica-bold.fntdata"/><Relationship Id="rId30" Type="http://schemas.openxmlformats.org/officeDocument/2006/relationships/font" Target="fonts/Economica-regular.fntdata"/><Relationship Id="rId11" Type="http://schemas.openxmlformats.org/officeDocument/2006/relationships/slide" Target="slides/slide7.xml"/><Relationship Id="rId33" Type="http://schemas.openxmlformats.org/officeDocument/2006/relationships/font" Target="fonts/Economica-boldItalic.fntdata"/><Relationship Id="rId10" Type="http://schemas.openxmlformats.org/officeDocument/2006/relationships/slide" Target="slides/slide6.xml"/><Relationship Id="rId32" Type="http://schemas.openxmlformats.org/officeDocument/2006/relationships/font" Target="fonts/Economica-italic.fntdata"/><Relationship Id="rId13" Type="http://schemas.openxmlformats.org/officeDocument/2006/relationships/slide" Target="slides/slide9.xml"/><Relationship Id="rId35" Type="http://schemas.openxmlformats.org/officeDocument/2006/relationships/font" Target="fonts/OpenSans-bold.fntdata"/><Relationship Id="rId12" Type="http://schemas.openxmlformats.org/officeDocument/2006/relationships/slide" Target="slides/slide8.xml"/><Relationship Id="rId34" Type="http://schemas.openxmlformats.org/officeDocument/2006/relationships/font" Target="fonts/OpenSans-regular.fntdata"/><Relationship Id="rId15" Type="http://schemas.openxmlformats.org/officeDocument/2006/relationships/slide" Target="slides/slide11.xml"/><Relationship Id="rId37" Type="http://schemas.openxmlformats.org/officeDocument/2006/relationships/font" Target="fonts/OpenSans-boldItalic.fntdata"/><Relationship Id="rId14" Type="http://schemas.openxmlformats.org/officeDocument/2006/relationships/slide" Target="slides/slide10.xml"/><Relationship Id="rId36" Type="http://schemas.openxmlformats.org/officeDocument/2006/relationships/font" Target="fonts/OpenSans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bdb565ec4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bdb565ec4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bdb565ec4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bdb565ec4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bdb565ec4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bdb565ec4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bdb565ec4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bdb565ec4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bdb565ec4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bdb565ec4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bdb565ec4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bdb565ec4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bdb565ec4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bdb565ec4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bdb565ec4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bdb565ec4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bdb565ec4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bdb565ec4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bdb565ec4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bdb565ec4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4bdb565ec4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4bdb565ec4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bdb565ec4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bdb565ec4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bdb565ec4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bdb565ec4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bdb565ec4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bdb565ec4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bdb565ec4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bdb565ec4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bdb565ec4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bdb565ec4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bdb565ec4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bdb565ec4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bdb565ec4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bdb565ec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bdb565ec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bdb565ec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bdb565ec4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bdb565ec4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bdb565ec4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bdb565ec4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bdb565ec4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bdb565ec4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bdb565ec4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bdb565ec4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bdb565ec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bdb565ec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arxiv.org/pdf/1511.05756.pdf" TargetMode="External"/><Relationship Id="rId4" Type="http://schemas.openxmlformats.org/officeDocument/2006/relationships/hyperlink" Target="https://arxiv.org/pdf/1606.01847.pdf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arxiv.org/pdf/1706.01427.pdf" TargetMode="External"/><Relationship Id="rId4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QA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2018.12.26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김정원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Sub-problems</a:t>
            </a:r>
            <a:endParaRPr/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Classification with Complex Setting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Multi-domain classification</a:t>
            </a:r>
            <a:endParaRPr/>
          </a:p>
          <a:p>
            <a:pPr indent="-3175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What is this? / What is she doing?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Classification with input/output connection</a:t>
            </a:r>
            <a:endParaRPr/>
          </a:p>
          <a:p>
            <a:pPr indent="-3175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Is this …? (Yes / No)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Zero-shot learning</a:t>
            </a:r>
            <a:endParaRPr/>
          </a:p>
          <a:p>
            <a:pPr indent="-3175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Training: Cat, Test: ‘Is this kittie?’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Sub-problems</a:t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Novel Computer Vision Tasks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Reference problem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What color is the …?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Spatial relation problem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What is behind the …?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Visual semantic role labeling </a:t>
            </a:r>
            <a:r>
              <a:rPr lang="en" sz="1100"/>
              <a:t>[Gupta et al., 2015]</a:t>
            </a:r>
            <a:endParaRPr sz="1100"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What is the man …ing?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Weakly-supervised learning to count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How many …?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Sub-problems</a:t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Efficiency Problem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Operation compositionality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Image QA task compositionality</a:t>
            </a:r>
            <a:endParaRPr/>
          </a:p>
          <a:p>
            <a:pPr indent="-3175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What the </a:t>
            </a:r>
            <a:r>
              <a:rPr lang="en">
                <a:solidFill>
                  <a:schemeClr val="accent5"/>
                </a:solidFill>
              </a:rPr>
              <a:t>man</a:t>
            </a:r>
            <a:r>
              <a:rPr lang="en"/>
              <a:t> </a:t>
            </a:r>
            <a:r>
              <a:rPr lang="en">
                <a:solidFill>
                  <a:schemeClr val="lt2"/>
                </a:solidFill>
              </a:rPr>
              <a:t>on the</a:t>
            </a:r>
            <a:r>
              <a:rPr lang="en"/>
              <a:t> </a:t>
            </a:r>
            <a:r>
              <a:rPr lang="en">
                <a:solidFill>
                  <a:schemeClr val="accent5"/>
                </a:solidFill>
              </a:rPr>
              <a:t>horse</a:t>
            </a:r>
            <a:r>
              <a:rPr lang="en"/>
              <a:t> is </a:t>
            </a:r>
            <a:r>
              <a:rPr lang="en">
                <a:solidFill>
                  <a:schemeClr val="accent6"/>
                </a:solidFill>
              </a:rPr>
              <a:t>doing</a:t>
            </a:r>
            <a:r>
              <a:rPr lang="en"/>
              <a:t>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Sub-problems</a:t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Natural Language Understanding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Extracting operation and inputs from question</a:t>
            </a:r>
            <a:endParaRPr/>
          </a:p>
          <a:p>
            <a:pPr indent="-3175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What is required information for each tasks?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Papers</a:t>
            </a:r>
            <a:endParaRPr/>
          </a:p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DPPNet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Image Question Answering using Convolutional Neural Network</a:t>
            </a:r>
            <a:br>
              <a:rPr lang="en"/>
            </a:br>
            <a:r>
              <a:rPr lang="en"/>
              <a:t>with Dynamic Parameter Prediction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Dynamic Parameter Prediction Network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https://arxiv.org/pdf/1511.05756.pdf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MCB Pooling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Multimodal Compact Bilinear Pooling for Visual Question Answering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Hashing Trick &amp; FFT/Inv-FFT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u="sng">
                <a:solidFill>
                  <a:schemeClr val="accent5"/>
                </a:solidFill>
                <a:hlinkClick r:id="rId4"/>
              </a:rPr>
              <a:t>https://arxiv.org/pdf/1606.01847.pdf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DPPNet</a:t>
            </a:r>
            <a:endParaRPr/>
          </a:p>
        </p:txBody>
      </p:sp>
      <p:pic>
        <p:nvPicPr>
          <p:cNvPr id="151" name="Google Shape;1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288" y="1225225"/>
            <a:ext cx="7913425" cy="36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Learning - Parameter initialization (INIT)</a:t>
            </a:r>
            <a:endParaRPr/>
          </a:p>
        </p:txBody>
      </p:sp>
      <p:pic>
        <p:nvPicPr>
          <p:cNvPr id="157" name="Google Shape;1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825" y="1225226"/>
            <a:ext cx="7366356" cy="354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DPPNet</a:t>
            </a:r>
            <a:endParaRPr/>
          </a:p>
        </p:txBody>
      </p:sp>
      <p:sp>
        <p:nvSpPr>
          <p:cNvPr id="163" name="Google Shape;163;p2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 Explosion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Parameter 교체</a:t>
            </a:r>
            <a:r>
              <a:rPr lang="en"/>
              <a:t> 모델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example…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Q=1000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P=1000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M=500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 = QP = 1,000,000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 = 500,000,000</a:t>
            </a:r>
            <a:br>
              <a:rPr lang="en"/>
            </a:br>
            <a:r>
              <a:rPr lang="en"/>
              <a:t>(= 1.86GB for single layer)</a:t>
            </a:r>
            <a:br>
              <a:rPr lang="en"/>
            </a:br>
            <a:r>
              <a:rPr lang="en"/>
              <a:t>(VGG19 Params: 144,000,000)</a:t>
            </a:r>
            <a:endParaRPr/>
          </a:p>
        </p:txBody>
      </p:sp>
      <p:pic>
        <p:nvPicPr>
          <p:cNvPr id="164" name="Google Shape;1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3663" y="1106750"/>
            <a:ext cx="4238625" cy="35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 Sharing with Hashing Trick</a:t>
            </a:r>
            <a:endParaRPr/>
          </a:p>
        </p:txBody>
      </p:sp>
      <p:sp>
        <p:nvSpPr>
          <p:cNvPr id="170" name="Google Shape;170;p3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[Chen et al., 2015]</a:t>
            </a:r>
            <a:endParaRPr/>
          </a:p>
        </p:txBody>
      </p:sp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050" y="1568725"/>
            <a:ext cx="453390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DPPNet</a:t>
            </a:r>
            <a:endParaRPr/>
          </a:p>
        </p:txBody>
      </p:sp>
      <p:pic>
        <p:nvPicPr>
          <p:cNvPr id="177" name="Google Shape;1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100" y="1408600"/>
            <a:ext cx="8487800" cy="305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QA</a:t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695" y="1147229"/>
            <a:ext cx="8062080" cy="34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MCB Pooling</a:t>
            </a:r>
            <a:endParaRPr/>
          </a:p>
        </p:txBody>
      </p:sp>
      <p:pic>
        <p:nvPicPr>
          <p:cNvPr id="183" name="Google Shape;1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563" y="1261539"/>
            <a:ext cx="8606886" cy="32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MCB with Attention</a:t>
            </a:r>
            <a:endParaRPr/>
          </a:p>
        </p:txBody>
      </p:sp>
      <p:pic>
        <p:nvPicPr>
          <p:cNvPr id="189" name="Google Shape;1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938" y="1065025"/>
            <a:ext cx="7510125" cy="367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Grounding with MCB</a:t>
            </a:r>
            <a:endParaRPr/>
          </a:p>
        </p:txBody>
      </p:sp>
      <p:pic>
        <p:nvPicPr>
          <p:cNvPr id="195" name="Google Shape;1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263" y="1108725"/>
            <a:ext cx="7331476" cy="35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MCB Pooling</a:t>
            </a:r>
            <a:endParaRPr/>
          </a:p>
        </p:txBody>
      </p:sp>
      <p:pic>
        <p:nvPicPr>
          <p:cNvPr id="201" name="Google Shape;2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338" y="1419675"/>
            <a:ext cx="8651324" cy="2965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Work</a:t>
            </a:r>
            <a:endParaRPr/>
          </a:p>
        </p:txBody>
      </p:sp>
      <p:sp>
        <p:nvSpPr>
          <p:cNvPr id="207" name="Google Shape;207;p3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Relational Network (RN)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Visual QA 문제에</a:t>
            </a:r>
            <a:r>
              <a:rPr lang="en"/>
              <a:t>서 관계형 추론(relational reasoning)을 도출하고자</a:t>
            </a:r>
            <a:br>
              <a:rPr lang="en"/>
            </a:br>
            <a:r>
              <a:rPr lang="en"/>
              <a:t>DeepMind가 제안한 신경망 모델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논문 링크: </a:t>
            </a: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https://arxiv.org/pdf/1706.01427.pdf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7263" y="2344726"/>
            <a:ext cx="6205026" cy="24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Extras</a:t>
            </a:r>
            <a:endParaRPr/>
          </a:p>
        </p:txBody>
      </p:sp>
      <p:pic>
        <p:nvPicPr>
          <p:cNvPr id="214" name="Google Shape;21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575" y="1225225"/>
            <a:ext cx="7968850" cy="3603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QA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Visual(시각적인)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보여지</a:t>
            </a:r>
            <a:r>
              <a:rPr lang="en"/>
              <a:t>는 무언가가 주어지고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Q: Question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질문에 대해서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A: Answering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답을 해야함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QA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888" y="1225227"/>
            <a:ext cx="6844227" cy="350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VQA Dataset - v1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3">
            <a:alphaModFix/>
          </a:blip>
          <a:srcRect b="0" l="49168" r="0" t="0"/>
          <a:stretch/>
        </p:blipFill>
        <p:spPr>
          <a:xfrm>
            <a:off x="3910406" y="2924475"/>
            <a:ext cx="4921892" cy="165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 b="0" l="0" r="53192" t="0"/>
          <a:stretch/>
        </p:blipFill>
        <p:spPr>
          <a:xfrm>
            <a:off x="311700" y="1225225"/>
            <a:ext cx="4654044" cy="169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VQA Dataset - v2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75" y="1083538"/>
            <a:ext cx="7943850" cy="34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VQA for what?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어</a:t>
            </a:r>
            <a:r>
              <a:rPr lang="en"/>
              <a:t>떤 문제에 대해 답변을 해야할까?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이미지에 대해 질문 가능한 거의 대부분의 문제를 해결하고자 함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VQA Answer Distribution - v1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11025"/>
            <a:ext cx="8520598" cy="3382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VQA Answer Distribution - v2</a:t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 rotWithShape="1">
          <a:blip r:embed="rId3">
            <a:alphaModFix/>
          </a:blip>
          <a:srcRect b="0" l="69" r="69" t="0"/>
          <a:stretch/>
        </p:blipFill>
        <p:spPr>
          <a:xfrm>
            <a:off x="311700" y="1211025"/>
            <a:ext cx="8520600" cy="3382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